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sldIdLst>
    <p:sldId id="256" r:id="rId2"/>
    <p:sldId id="30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7" r:id="rId20"/>
    <p:sldId id="274" r:id="rId21"/>
    <p:sldId id="275" r:id="rId22"/>
    <p:sldId id="300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01" r:id="rId31"/>
    <p:sldId id="302" r:id="rId32"/>
    <p:sldId id="312" r:id="rId33"/>
    <p:sldId id="288" r:id="rId34"/>
    <p:sldId id="291" r:id="rId35"/>
    <p:sldId id="290" r:id="rId36"/>
    <p:sldId id="289" r:id="rId37"/>
    <p:sldId id="292" r:id="rId38"/>
    <p:sldId id="293" r:id="rId39"/>
    <p:sldId id="294" r:id="rId40"/>
    <p:sldId id="296" r:id="rId41"/>
    <p:sldId id="348" r:id="rId42"/>
    <p:sldId id="295" r:id="rId43"/>
    <p:sldId id="297" r:id="rId44"/>
    <p:sldId id="313" r:id="rId45"/>
    <p:sldId id="298" r:id="rId46"/>
    <p:sldId id="303" r:id="rId47"/>
    <p:sldId id="299" r:id="rId48"/>
    <p:sldId id="315" r:id="rId49"/>
    <p:sldId id="314" r:id="rId50"/>
    <p:sldId id="326" r:id="rId51"/>
    <p:sldId id="327" r:id="rId52"/>
    <p:sldId id="328" r:id="rId53"/>
    <p:sldId id="329" r:id="rId54"/>
    <p:sldId id="317" r:id="rId55"/>
    <p:sldId id="318" r:id="rId56"/>
    <p:sldId id="319" r:id="rId57"/>
    <p:sldId id="332" r:id="rId58"/>
    <p:sldId id="337" r:id="rId59"/>
    <p:sldId id="338" r:id="rId60"/>
    <p:sldId id="334" r:id="rId61"/>
    <p:sldId id="339" r:id="rId62"/>
    <p:sldId id="340" r:id="rId63"/>
    <p:sldId id="341" r:id="rId64"/>
    <p:sldId id="336" r:id="rId65"/>
    <p:sldId id="335" r:id="rId66"/>
    <p:sldId id="343" r:id="rId67"/>
    <p:sldId id="342" r:id="rId68"/>
    <p:sldId id="346" r:id="rId69"/>
    <p:sldId id="363" r:id="rId70"/>
    <p:sldId id="347" r:id="rId71"/>
    <p:sldId id="323" r:id="rId72"/>
    <p:sldId id="320" r:id="rId73"/>
    <p:sldId id="333" r:id="rId74"/>
    <p:sldId id="322" r:id="rId75"/>
    <p:sldId id="321" r:id="rId76"/>
    <p:sldId id="364" r:id="rId77"/>
    <p:sldId id="365" r:id="rId78"/>
    <p:sldId id="324" r:id="rId79"/>
    <p:sldId id="330" r:id="rId80"/>
    <p:sldId id="331" r:id="rId81"/>
    <p:sldId id="362" r:id="rId82"/>
    <p:sldId id="316" r:id="rId83"/>
    <p:sldId id="344" r:id="rId84"/>
    <p:sldId id="345" r:id="rId85"/>
    <p:sldId id="349" r:id="rId86"/>
    <p:sldId id="354" r:id="rId87"/>
    <p:sldId id="355" r:id="rId88"/>
    <p:sldId id="356" r:id="rId89"/>
    <p:sldId id="357" r:id="rId9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7C1A77-C88B-9C49-859B-EFF61896916E}">
          <p14:sldIdLst>
            <p14:sldId id="256"/>
          </p14:sldIdLst>
        </p14:section>
        <p14:section name="Hover效果" id="{AFDED8C5-6A84-C84B-B1B4-ED83AA2CD7C0}">
          <p14:sldIdLst>
            <p14:sldId id="304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Loading效果" id="{1C474D4F-7704-0040-B2B7-D50F69E93834}">
          <p14:sldIdLst>
            <p14:sldId id="287"/>
            <p14:sldId id="274"/>
            <p14:sldId id="275"/>
            <p14:sldId id="300"/>
          </p14:sldIdLst>
        </p14:section>
        <p14:section name="ICON" id="{7E47EBD9-A6DB-FF4E-A0DE-8B8ED426693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01"/>
            <p14:sldId id="302"/>
            <p14:sldId id="312"/>
          </p14:sldIdLst>
        </p14:section>
        <p14:section name="展开效果" id="{F8BAE0D0-4DB8-7E4C-ABA0-967A194F8369}">
          <p14:sldIdLst>
            <p14:sldId id="288"/>
            <p14:sldId id="291"/>
          </p14:sldIdLst>
        </p14:section>
        <p14:section name="3D效果" id="{C11557CC-B018-4A4B-AE98-99BEF0E1E8FA}">
          <p14:sldIdLst>
            <p14:sldId id="290"/>
            <p14:sldId id="289"/>
            <p14:sldId id="292"/>
            <p14:sldId id="293"/>
            <p14:sldId id="294"/>
            <p14:sldId id="296"/>
            <p14:sldId id="348"/>
          </p14:sldIdLst>
        </p14:section>
        <p14:section name="点击效果" id="{292C89C9-7001-6A4B-A810-1A738703F547}">
          <p14:sldIdLst>
            <p14:sldId id="295"/>
            <p14:sldId id="297"/>
            <p14:sldId id="313"/>
            <p14:sldId id="298"/>
            <p14:sldId id="303"/>
            <p14:sldId id="299"/>
          </p14:sldIdLst>
        </p14:section>
        <p14:section name="动画" id="{558D197C-8F3F-4347-9E6A-95A3267EDEDF}">
          <p14:sldIdLst>
            <p14:sldId id="315"/>
            <p14:sldId id="314"/>
            <p14:sldId id="326"/>
            <p14:sldId id="327"/>
            <p14:sldId id="328"/>
            <p14:sldId id="329"/>
            <p14:sldId id="317"/>
          </p14:sldIdLst>
        </p14:section>
        <p14:section name="动画效果" id="{342BB7E1-FE2D-CF4A-91AD-4F798046E028}">
          <p14:sldIdLst>
            <p14:sldId id="318"/>
            <p14:sldId id="319"/>
            <p14:sldId id="332"/>
            <p14:sldId id="337"/>
            <p14:sldId id="338"/>
            <p14:sldId id="334"/>
            <p14:sldId id="339"/>
            <p14:sldId id="340"/>
            <p14:sldId id="341"/>
            <p14:sldId id="336"/>
            <p14:sldId id="335"/>
            <p14:sldId id="343"/>
            <p14:sldId id="342"/>
            <p14:sldId id="346"/>
            <p14:sldId id="363"/>
            <p14:sldId id="347"/>
            <p14:sldId id="323"/>
            <p14:sldId id="320"/>
            <p14:sldId id="333"/>
            <p14:sldId id="322"/>
            <p14:sldId id="321"/>
            <p14:sldId id="364"/>
            <p14:sldId id="365"/>
          </p14:sldIdLst>
        </p14:section>
        <p14:section name="动画缓动效果" id="{DFADA3A0-409E-E44B-8353-115B93D3761C}">
          <p14:sldIdLst>
            <p14:sldId id="324"/>
            <p14:sldId id="330"/>
            <p14:sldId id="331"/>
            <p14:sldId id="362"/>
            <p14:sldId id="316"/>
            <p14:sldId id="344"/>
            <p14:sldId id="345"/>
          </p14:sldIdLst>
        </p14:section>
        <p14:section name="Page Transition" id="{0FA8F00B-D314-5C41-B366-46BC67D9A908}">
          <p14:sldIdLst>
            <p14:sldId id="349"/>
            <p14:sldId id="354"/>
            <p14:sldId id="355"/>
            <p14:sldId id="356"/>
            <p14:sldId id="3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16-8-2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16-8-2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16-8-2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16-8-2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16-8-2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ab.ejci.net/favico.js/" TargetMode="External"/><Relationship Id="rId4" Type="http://schemas.openxmlformats.org/officeDocument/2006/relationships/hyperlink" Target="http://www.favicon.cc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hami.com/html-kit/services/favico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reloaders.net/" TargetMode="External"/><Relationship Id="rId4" Type="http://schemas.openxmlformats.org/officeDocument/2006/relationships/hyperlink" Target="http://www.loadinfo.net/" TargetMode="External"/><Relationship Id="rId5" Type="http://schemas.openxmlformats.org/officeDocument/2006/relationships/hyperlink" Target="http://mentalized.net/activity-indicators/" TargetMode="External"/><Relationship Id="rId6" Type="http://schemas.openxmlformats.org/officeDocument/2006/relationships/hyperlink" Target="http://james.padolsey.com/p/Sonic/repo/demo/demo.html" TargetMode="External"/><Relationship Id="rId7" Type="http://schemas.openxmlformats.org/officeDocument/2006/relationships/hyperlink" Target="http://cssload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jaxload.info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3" Type="http://schemas.openxmlformats.org/officeDocument/2006/relationships/hyperlink" Target="http://codepen.io/MyXoToD/pen/Djnbq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2" Type="http://schemas.openxmlformats.org/officeDocument/2006/relationships/hyperlink" Target="http://codepen.io/MyXoToD/pen/Djnbq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svgj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napsvg.io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ejs.com/tweenjs" TargetMode="External"/><Relationship Id="rId4" Type="http://schemas.openxmlformats.org/officeDocument/2006/relationships/hyperlink" Target="http://paperjs.org/" TargetMode="External"/><Relationship Id="rId5" Type="http://schemas.openxmlformats.org/officeDocument/2006/relationships/hyperlink" Target="http://leaverou.github.io/animatab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ustinaguilar.com/animations/index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mrdoob.com/projects/chromeexperiments/ball-pool/" TargetMode="External"/><Relationship Id="rId4" Type="http://schemas.openxmlformats.org/officeDocument/2006/relationships/hyperlink" Target="https://github.com/jschr/textillate" TargetMode="External"/><Relationship Id="rId5" Type="http://schemas.openxmlformats.org/officeDocument/2006/relationships/hyperlink" Target="https://github.com/jeremyckahn/rekap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isionmedia/move.j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ricostacruz.com/jquery.transit/" TargetMode="External"/><Relationship Id="rId4" Type="http://schemas.openxmlformats.org/officeDocument/2006/relationships/hyperlink" Target="https://github.com/hakimel/stroll.j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rsa.in/motio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emilter.com/lab/liffect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oslaw.github.io/rainyday.js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ympanus.net/codrops/2012/11/13/baraja-a-plugin-for-spreading-items-in-a-card-like-fashion/" TargetMode="External"/><Relationship Id="rId3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artlomiej.github.io/foggy/" TargetMode="External"/><Relationship Id="rId3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gianlucaguarini.github.io/Vague.js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kiestfu/Blur.js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veo/blur-admin" TargetMode="External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lanetaryjs.com/" TargetMode="External"/><Relationship Id="rId3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rsa.in/motio/%23game" TargetMode="External"/><Relationship Id="rId3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redleblanc/roundabout" TargetMode="External"/><Relationship Id="rId3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enavu.com/tutorials/making-a-cool-spotlight-effect-with-jquery/" TargetMode="External"/><Relationship Id="rId3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themeforest.net/tutorials/simulate-gravity-with-jquery/" TargetMode="External"/><Relationship Id="rId3" Type="http://schemas.openxmlformats.org/officeDocument/2006/relationships/hyperlink" Target="http://www.tinybigideas.com/plugins/jquery-gravity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ckrugile/jrumble/" TargetMode="External"/><Relationship Id="rId3" Type="http://schemas.openxmlformats.org/officeDocument/2006/relationships/hyperlink" Target="http://elrumordelaluz.github.io/csshake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tympanus.net/Development/BookBlock/index.html" TargetMode="External"/><Relationship Id="rId4" Type="http://schemas.openxmlformats.org/officeDocument/2006/relationships/hyperlink" Target="http://tympanus.net/Development/FlipboardPageLayout/" TargetMode="External"/><Relationship Id="rId5" Type="http://schemas.openxmlformats.org/officeDocument/2006/relationships/hyperlink" Target="http://tympanus.net/Tutorials/FullscreenBookBlock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urnjs.com/%23get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query.info/scripts/jFlip/demo.html" TargetMode="External"/><Relationship Id="rId3" Type="http://schemas.openxmlformats.org/officeDocument/2006/relationships/hyperlink" Target="http://pageflipgallery.com/online-demo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ympanus.net/codrops/2012/10/17/pfold-paper-like-unfolding-effect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codepen.io/anon/pen/bkpyv" TargetMode="External"/><Relationship Id="rId3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gsgd.co.uk/sandbox/jquery/easing/" TargetMode="External"/><Relationship Id="rId4" Type="http://schemas.openxmlformats.org/officeDocument/2006/relationships/hyperlink" Target="http://www.joelambert.co.uk/morf/" TargetMode="External"/><Relationship Id="rId5" Type="http://schemas.openxmlformats.org/officeDocument/2006/relationships/hyperlink" Target="http://minimamente.com/example/magic_anima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neden.github.io/animate.css/%23ct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ianlunn.github.io/Hover/" TargetMode="External"/><Relationship Id="rId4" Type="http://schemas.openxmlformats.org/officeDocument/2006/relationships/hyperlink" Target="http://gudh.github.io/ihover/dist/index.html" TargetMode="External"/><Relationship Id="rId5" Type="http://schemas.openxmlformats.org/officeDocument/2006/relationships/hyperlink" Target="http://anijs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uncejs.com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dfcb.github.io/BigVideo.js/" TargetMode="External"/><Relationship Id="rId4" Type="http://schemas.openxmlformats.org/officeDocument/2006/relationships/hyperlink" Target="https://github.com/srobbin/jquery-backstretc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eanmccambridge.com/tubular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jp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2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hover</a:t>
            </a:r>
            <a:r>
              <a:rPr lang="zh-TW" altLang="en-US" dirty="0"/>
              <a:t>效果，</a:t>
            </a:r>
            <a:r>
              <a:rPr lang="en-US" altLang="zh-TW" dirty="0"/>
              <a:t>loading</a:t>
            </a:r>
            <a:r>
              <a:rPr lang="zh-TW" altLang="en-US" dirty="0"/>
              <a:t>效果，点击效果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12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ircleHoverEffect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/2012/08/08/circle-hover-effects-with-</a:t>
            </a:r>
            <a:r>
              <a:rPr lang="en-US" dirty="0" err="1"/>
              <a:t>css</a:t>
            </a:r>
            <a:r>
              <a:rPr lang="en-US" dirty="0"/>
              <a:t>-transitions/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Circle Hover Effects with CSS Transitions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relatedpostsslideout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/2010/07/21/related-posts-slide-out-boxes/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Related Posts Slide Out Boxes with </a:t>
            </a:r>
            <a:r>
              <a:rPr lang="en-US" b="1" dirty="0" err="1"/>
              <a:t>jQuery</a:t>
            </a:r>
            <a:r>
              <a:rPr lang="en-US" b="1" dirty="0"/>
              <a:t> and CSS3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7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reativeCSS3Menu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/2011/10/24/creative-css3-animation-menus/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Creative CSS3 Animation Menus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44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OriginalHoverEffect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/2011/11/02/original-hover-effects-with-css3/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Original Hover Effects with CSS3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6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nimatedTextIconMenu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/2011/07/12/animated-text-and-icon-menu/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Animated Text and Icon Menu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/2011/02/15/overlay-like-effect/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Overlay-like Effect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7" name="Picture Placeholder 6" descr="overlayLikeEffec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635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temBlurEffect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/2011/12/14/item-blur-effect-with-css3-and-jquery/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Item Blur Effect with CSS3 and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jQuery鼠标悬停动画HoverEx插件在线演示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608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js.itivy.com</a:t>
            </a:r>
            <a:r>
              <a:rPr lang="en-US" dirty="0"/>
              <a:t>/jiaoben1043/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HoverEx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02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creencap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" b="120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buildinternet.com</a:t>
            </a:r>
            <a:r>
              <a:rPr lang="en-US" dirty="0"/>
              <a:t>/project/mosaic/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</a:t>
            </a:r>
          </a:p>
        </p:txBody>
      </p:sp>
    </p:spTree>
    <p:extLst>
      <p:ext uri="{BB962C8B-B14F-4D97-AF65-F5344CB8AC3E}">
        <p14:creationId xmlns:p14="http://schemas.microsoft.com/office/powerpoint/2010/main" val="2492389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loading</a:t>
            </a:r>
            <a:r>
              <a:rPr lang="en-US" dirty="0" err="1">
                <a:solidFill>
                  <a:srgbClr val="000000"/>
                </a:solidFill>
                <a:latin typeface="宋体"/>
                <a:ea typeface="宋体"/>
                <a:cs typeface="宋体"/>
              </a:rPr>
              <a:t>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3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hover</a:t>
            </a:r>
            <a:r>
              <a:rPr lang="zh-TW" altLang="en-US" dirty="0"/>
              <a:t>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9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plashComingSoon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/2011/12/07/splash-and-coming-soon-page-effects-with-css3/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Splash and Coming Soon Page Effects with CSS3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1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nteractiveSVG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/2013/02/06/interactive-</a:t>
            </a:r>
            <a:r>
              <a:rPr lang="en-US" dirty="0" err="1"/>
              <a:t>infographic</a:t>
            </a:r>
            <a:r>
              <a:rPr lang="en-US" dirty="0"/>
              <a:t>-with-</a:t>
            </a:r>
            <a:r>
              <a:rPr lang="en-US" dirty="0" err="1"/>
              <a:t>svg</a:t>
            </a:r>
            <a:r>
              <a:rPr lang="en-US" dirty="0"/>
              <a:t>-and-</a:t>
            </a:r>
            <a:r>
              <a:rPr lang="en-US" dirty="0" err="1"/>
              <a:t>css</a:t>
            </a:r>
            <a:r>
              <a:rPr lang="en-US" dirty="0"/>
              <a:t>-animations/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Interactive </a:t>
            </a:r>
            <a:r>
              <a:rPr lang="en-US" b="1" dirty="0" err="1"/>
              <a:t>Infographic</a:t>
            </a:r>
            <a:r>
              <a:rPr lang="en-US" b="1" dirty="0"/>
              <a:t> with SVG and CSS Animations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ustomAnimationBann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/2010/10/18/custom-animation-banner/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Custom Animation Banner with </a:t>
            </a:r>
            <a:r>
              <a:rPr lang="en-US" b="1" dirty="0" err="1" smtClean="0"/>
              <a:t>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20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ICON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Ajax Loading </a:t>
            </a:r>
            <a:r>
              <a:rPr lang="en-US" dirty="0" smtClean="0"/>
              <a:t>Gif,</a:t>
            </a:r>
            <a:r>
              <a:rPr lang="en-US" dirty="0"/>
              <a:t> </a:t>
            </a:r>
            <a:r>
              <a:rPr lang="en-US" dirty="0" err="1"/>
              <a:t>FavIcon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0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FAVICON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FavIcon</a:t>
            </a:r>
            <a:r>
              <a:rPr lang="en-US" b="1" dirty="0"/>
              <a:t> from </a:t>
            </a:r>
            <a:r>
              <a:rPr lang="en-US" b="1" dirty="0" err="1" smtClean="0"/>
              <a:t>Pics</a:t>
            </a:r>
            <a:r>
              <a:rPr lang="en-US" b="1" dirty="0"/>
              <a:t>  (</a:t>
            </a:r>
            <a:r>
              <a:rPr lang="en-US" b="1" dirty="0">
                <a:hlinkClick r:id="rId2"/>
              </a:rPr>
              <a:t>http://www.chami.com/html-kit/services/favicon/</a:t>
            </a:r>
            <a:r>
              <a:rPr lang="en-US" b="1" dirty="0" smtClean="0"/>
              <a:t>)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err="1" smtClean="0"/>
              <a:t>favico.js</a:t>
            </a:r>
            <a:r>
              <a:rPr lang="en-US" b="1" dirty="0"/>
              <a:t>  (</a:t>
            </a:r>
            <a:r>
              <a:rPr lang="en-US" b="1" dirty="0">
                <a:hlinkClick r:id="rId3"/>
              </a:rPr>
              <a:t>http://lab.ejci.net/favico.js/</a:t>
            </a:r>
            <a:r>
              <a:rPr lang="en-US" b="1" dirty="0" smtClean="0"/>
              <a:t>)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/>
              <a:t>Favicon (</a:t>
            </a:r>
            <a:r>
              <a:rPr lang="en-US" b="1" dirty="0">
                <a:hlinkClick r:id="rId4"/>
              </a:rPr>
              <a:t>http://www.favicon.cc</a:t>
            </a:r>
            <a:r>
              <a:rPr lang="en-US" b="1" dirty="0" smtClean="0">
                <a:hlinkClick r:id="rId4"/>
              </a:rPr>
              <a:t>/</a:t>
            </a:r>
            <a:r>
              <a:rPr lang="en-US" b="1" dirty="0" smtClean="0"/>
              <a:t>)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3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Loading Gif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752599"/>
            <a:ext cx="8575675" cy="493852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Ajaxload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http://ajaxload.info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/>
              <a:t>Preloaders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http://preloaders.net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/>
              <a:t>Load Info (</a:t>
            </a:r>
            <a:r>
              <a:rPr lang="en-US" dirty="0">
                <a:hlinkClick r:id="rId4"/>
              </a:rPr>
              <a:t>http://www.loadinfo.net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AJAX Activity indicators (</a:t>
            </a:r>
            <a:r>
              <a:rPr lang="en-US" dirty="0">
                <a:hlinkClick r:id="rId5"/>
              </a:rPr>
              <a:t>http://mentalized.net/activity-indicators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Sonic </a:t>
            </a:r>
            <a:r>
              <a:rPr lang="en-US" dirty="0" smtClean="0"/>
              <a:t>(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://james.padolsey.com/p/Sonic/repo/demo/</a:t>
            </a:r>
            <a:r>
              <a:rPr lang="en-US" dirty="0" smtClean="0">
                <a:hlinkClick r:id="rId6"/>
              </a:rPr>
              <a:t>demo.html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Cssload</a:t>
            </a:r>
            <a:r>
              <a:rPr lang="en-US" dirty="0" smtClean="0"/>
              <a:t> (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://cssload.net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8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SS3 Loading Animation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9" b="582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MyXoToD</a:t>
            </a:r>
            <a:r>
              <a:rPr lang="en-US" dirty="0"/>
              <a:t>/pen/</a:t>
            </a:r>
            <a:r>
              <a:rPr lang="en-US" dirty="0" err="1"/>
              <a:t>Djnbq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CSS3 Loading Animation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46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www.cnblogs.com</a:t>
            </a:r>
            <a:r>
              <a:rPr lang="en-US" dirty="0"/>
              <a:t>/lhb25/p/loading-spinners-animated-with-css3.html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linkClick r:id="rId2"/>
              </a:rPr>
              <a:t>CSS3 Loading Animation </a:t>
            </a:r>
            <a:endParaRPr lang="en-US" dirty="0"/>
          </a:p>
        </p:txBody>
      </p:sp>
      <p:pic>
        <p:nvPicPr>
          <p:cNvPr id="6" name="Picture Placeholder 5" descr="使用 CSS3 实现超炫的 Loading（加载）动画效果 - 梦想天空（山边小溪） - 博客园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r="6635"/>
          <a:stretch>
            <a:fillRect/>
          </a:stretch>
        </p:blipFill>
        <p:spPr>
          <a:xfrm>
            <a:off x="685800" y="621437"/>
            <a:ext cx="3179145" cy="1771740"/>
          </a:xfrm>
        </p:spPr>
      </p:pic>
      <p:pic>
        <p:nvPicPr>
          <p:cNvPr id="7" name="Picture 6" descr="使用 CSS3 实现超炫的 Loading（加载）动画效果 - 梦想天空（山边小溪） - 博客园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14" y="458637"/>
            <a:ext cx="3467100" cy="2108200"/>
          </a:xfrm>
          <a:prstGeom prst="rect">
            <a:avLst/>
          </a:prstGeom>
        </p:spPr>
      </p:pic>
      <p:pic>
        <p:nvPicPr>
          <p:cNvPr id="8" name="Picture 7" descr="使用 CSS3 实现超炫的 Loading（加载）动画效果 - 梦想天空（山边小溪） - 博客园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55" y="2789968"/>
            <a:ext cx="3657600" cy="2006600"/>
          </a:xfrm>
          <a:prstGeom prst="rect">
            <a:avLst/>
          </a:prstGeom>
        </p:spPr>
      </p:pic>
      <p:pic>
        <p:nvPicPr>
          <p:cNvPr id="9" name="Picture 8" descr="使用 CSS3 实现超炫的 Loading（加载）动画效果 - 梦想天空（山边小溪） - 博客园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94" y="2604200"/>
            <a:ext cx="40767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29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tobiasahlin.com</a:t>
            </a:r>
            <a:r>
              <a:rPr lang="en-US" dirty="0"/>
              <a:t>/</a:t>
            </a:r>
            <a:r>
              <a:rPr lang="en-US" dirty="0" err="1"/>
              <a:t>spinkit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spinkit</a:t>
            </a:r>
            <a:endParaRPr lang="en-US" b="1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SpinKit | Simple CSS Spinn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29" y="1012159"/>
            <a:ext cx="5940700" cy="35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4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www.alessioatzeni.com</a:t>
            </a:r>
            <a:r>
              <a:rPr lang="en-US" dirty="0"/>
              <a:t>/blog/css3-loading-animation-loop/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CSS3 Loading Animation Loop</a:t>
            </a:r>
            <a:endParaRPr lang="en-US" b="1" dirty="0"/>
          </a:p>
        </p:txBody>
      </p:sp>
      <p:pic>
        <p:nvPicPr>
          <p:cNvPr id="5" name="Picture Placeholder 4" descr="CSS3 Loading Animation Loop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164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aptionHoverEffect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/2013/06/18/caption-hover-effects/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Caption Hover Effects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/collection/</a:t>
            </a:r>
            <a:r>
              <a:rPr lang="en-US" dirty="0" err="1"/>
              <a:t>HtAne</a:t>
            </a:r>
            <a:r>
              <a:rPr lang="en-US" dirty="0"/>
              <a:t>/#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Loaders and Spinners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 descr="Loaders and Spinners - a Collection by Tim Holman on CodeP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21437"/>
            <a:ext cx="7789822" cy="433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/2012/11/14/creative-</a:t>
            </a:r>
            <a:r>
              <a:rPr lang="en-US" dirty="0" err="1"/>
              <a:t>css</a:t>
            </a:r>
            <a:r>
              <a:rPr lang="en-US" dirty="0"/>
              <a:t>-loading-animations/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Creative CSS Loading Animations </a:t>
            </a:r>
          </a:p>
        </p:txBody>
      </p:sp>
      <p:pic>
        <p:nvPicPr>
          <p:cNvPr id="5" name="Picture Placeholder 4" descr="CSSLoadingAnimation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5" b="4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813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over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/2014/04/25/freebie-flat-style-squared-</a:t>
            </a:r>
            <a:r>
              <a:rPr lang="en-US" dirty="0" err="1"/>
              <a:t>preloaders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Flat Style Squared </a:t>
            </a:r>
            <a:r>
              <a:rPr lang="en-US" b="1" dirty="0" err="1" smtClean="0"/>
              <a:t>Preloaders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3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宋体"/>
                <a:ea typeface="宋体"/>
                <a:cs typeface="宋体"/>
              </a:rPr>
              <a:t>展开效果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18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ExpandingOverlay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/2013/01/17/putting-</a:t>
            </a:r>
            <a:r>
              <a:rPr lang="en-US" dirty="0" err="1"/>
              <a:t>css</a:t>
            </a:r>
            <a:r>
              <a:rPr lang="en-US" dirty="0"/>
              <a:t>-clip-to-work-expanding-overlay-effect/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Expanding Overlay Effect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7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2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exaflip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/2013/03/07/hexaflip-a-flexible-3d-cube-plugin/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HexaFlip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7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3DShadingWithBoxShadow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/2013/08/27/3d-shading-with-box-shadows/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3D Shading with Box-Shadows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8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3D-Restaurant-Menu-Concep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/2012/09/25/3d-restaurant-menu-concept/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3D Restaurant Menu Concept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5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oleskin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/2010/12/14/</a:t>
            </a:r>
            <a:r>
              <a:rPr lang="en-US" dirty="0" err="1"/>
              <a:t>moleskine</a:t>
            </a:r>
            <a:r>
              <a:rPr lang="en-US" dirty="0"/>
              <a:t>-notebook/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Moleskine</a:t>
            </a:r>
            <a:r>
              <a:rPr lang="en-US" b="1" dirty="0"/>
              <a:t> Notebook with </a:t>
            </a:r>
            <a:r>
              <a:rPr lang="en-US" b="1" dirty="0" err="1"/>
              <a:t>jQuery</a:t>
            </a:r>
            <a:r>
              <a:rPr lang="en-US" b="1" dirty="0"/>
              <a:t> Booklet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8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3DTimelin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/2012/11/19/responsive-css-timeline-with-3d-effect/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Responsive CSS Timeline with 3D Effect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3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/2012/07/20/3d-flipping-circle-with-css3-and-jquery/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3D Flipping Circle with CSS3 and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 descr="3DFlippingCirc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91988"/>
            <a:ext cx="7772400" cy="42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0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hree.js - Javascript 3D library-2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7490"/>
          <a:stretch/>
        </p:blipFill>
        <p:spPr>
          <a:xfrm>
            <a:off x="406392" y="621437"/>
            <a:ext cx="8458200" cy="433156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threejs.org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Three.js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01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3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nnotationoverlayeffec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/2010/10/12/annotation-overlay-effect/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Annotation Overlay Effect with </a:t>
            </a:r>
            <a:r>
              <a:rPr lang="en-US" b="1" dirty="0" err="1"/>
              <a:t>jQuery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166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/2016/05/11/distorted-button-effects-with-</a:t>
            </a:r>
            <a:r>
              <a:rPr lang="en-US" dirty="0" err="1"/>
              <a:t>svg</a:t>
            </a:r>
            <a:r>
              <a:rPr lang="en-US" dirty="0"/>
              <a:t>-filters/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Distorted Button Effects with SVG Filters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 descr="DistortedButtonEffects_800x6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0330"/>
            <a:ext cx="7772400" cy="43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3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nnotationOverlayEffectwithCSS3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/2012/05/14/annotation-overlay-effect-with-css3/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Annotation Overlay Effect with CSS3 </a:t>
            </a:r>
          </a:p>
        </p:txBody>
      </p:sp>
    </p:spTree>
    <p:extLst>
      <p:ext uri="{BB962C8B-B14F-4D97-AF65-F5344CB8AC3E}">
        <p14:creationId xmlns:p14="http://schemas.microsoft.com/office/powerpoint/2010/main" val="295351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/2010/10/12/annotation-overlay-effect/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Annotation Overlay Effect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Picture 1" descr="annotationoverlayeffec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21436"/>
            <a:ext cx="7772400" cy="422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imagehighligh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/2010/07/04/image-highlighting-preview/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Image Highlighting and Preview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动画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SVG，动画开发工具,动画JS库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21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229600" cy="3918188"/>
          </a:xfrm>
        </p:spPr>
        <p:txBody>
          <a:bodyPr/>
          <a:lstStyle/>
          <a:p>
            <a:r>
              <a:rPr lang="en-US" dirty="0" err="1" smtClean="0"/>
              <a:t>Snapsvg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http://snapsvg.io/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5" name="Picture 4" descr="Snap.svg - Ho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00" y="2452703"/>
            <a:ext cx="6291072" cy="3047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548" y="5670789"/>
            <a:ext cx="6688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/>
              <a:t>svg.js</a:t>
            </a:r>
            <a:r>
              <a:rPr lang="en-US" sz="2400" dirty="0"/>
              <a:t> </a:t>
            </a:r>
            <a:r>
              <a:rPr lang="zh-CN" altLang="en-US" sz="2400" dirty="0" smtClean="0"/>
              <a:t>（</a:t>
            </a:r>
            <a:r>
              <a:rPr lang="en-US" altLang="zh-CN" sz="2400" dirty="0">
                <a:hlinkClick r:id="rId4"/>
              </a:rPr>
              <a:t>http://svgjs.com</a:t>
            </a:r>
            <a:r>
              <a:rPr lang="en-US" altLang="zh-CN" sz="2400" dirty="0" smtClean="0">
                <a:hlinkClick r:id="rId4"/>
              </a:rPr>
              <a:t>/</a:t>
            </a:r>
            <a:r>
              <a:rPr lang="zh-CN" altLang="en-US" sz="2400" dirty="0" smtClean="0"/>
              <a:t>）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6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3dThumbnailHoverEffect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/2012/06/18/3d-thumbnail-hover-effects/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3D Thumbnail Hover Effects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2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动画开发工具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smtClean="0"/>
              <a:t>Animate</a:t>
            </a:r>
          </a:p>
          <a:p>
            <a:r>
              <a:rPr lang="en-US" dirty="0" err="1"/>
              <a:t>Sencha</a:t>
            </a:r>
            <a:r>
              <a:rPr lang="en-US" dirty="0"/>
              <a:t> Animator </a:t>
            </a:r>
          </a:p>
        </p:txBody>
      </p:sp>
    </p:spTree>
    <p:extLst>
      <p:ext uri="{BB962C8B-B14F-4D97-AF65-F5344CB8AC3E}">
        <p14:creationId xmlns:p14="http://schemas.microsoft.com/office/powerpoint/2010/main" val="2376122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r>
              <a:rPr lang="en-US" altLang="zh-CN" dirty="0" smtClean="0"/>
              <a:t>JS</a:t>
            </a:r>
            <a:r>
              <a:rPr lang="zh-CN" altLang="en-US" dirty="0" smtClean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248" y="2949323"/>
            <a:ext cx="8229600" cy="1048004"/>
          </a:xfrm>
        </p:spPr>
        <p:txBody>
          <a:bodyPr/>
          <a:lstStyle/>
          <a:p>
            <a:r>
              <a:rPr lang="en-US" b="1" dirty="0"/>
              <a:t>CSS3 Animation Cheat Sheet</a:t>
            </a:r>
          </a:p>
          <a:p>
            <a:r>
              <a:rPr lang="en-US" sz="1800" dirty="0">
                <a:hlinkClick r:id="rId2"/>
              </a:rPr>
              <a:t>http://www.justinaguilar.com/animations/</a:t>
            </a:r>
            <a:r>
              <a:rPr lang="en-US" sz="1800" dirty="0" smtClean="0">
                <a:hlinkClick r:id="rId2"/>
              </a:rPr>
              <a:t>index.html</a:t>
            </a:r>
            <a:endParaRPr lang="en-US" sz="1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432" y="2913911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456" y="1865907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/>
              <a:t>TweenJS</a:t>
            </a:r>
            <a:endParaRPr lang="en-US" b="1" dirty="0" smtClean="0"/>
          </a:p>
          <a:p>
            <a:r>
              <a:rPr lang="en-US" sz="1800" dirty="0">
                <a:hlinkClick r:id="rId3"/>
              </a:rPr>
              <a:t>http://www.createjs.com/</a:t>
            </a:r>
            <a:r>
              <a:rPr lang="en-US" sz="1800" dirty="0" smtClean="0">
                <a:hlinkClick r:id="rId3"/>
              </a:rPr>
              <a:t>tweenjs</a:t>
            </a: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248" y="4997156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2832" y="4087839"/>
            <a:ext cx="2821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Paper.js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http://paperjs.org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833" y="5235911"/>
            <a:ext cx="4541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b="1" dirty="0" err="1">
                <a:solidFill>
                  <a:schemeClr val="tx2"/>
                </a:solidFill>
              </a:rPr>
              <a:t>Animatable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dirty="0">
                <a:hlinkClick r:id="rId5"/>
              </a:rPr>
              <a:t>http://leaverou.github.io/animatable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139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r>
              <a:rPr lang="en-US" altLang="zh-CN" dirty="0" smtClean="0"/>
              <a:t>JS</a:t>
            </a:r>
            <a:r>
              <a:rPr lang="zh-CN" altLang="en-US" dirty="0" smtClean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248" y="2949323"/>
            <a:ext cx="8229600" cy="1048004"/>
          </a:xfrm>
        </p:spPr>
        <p:txBody>
          <a:bodyPr/>
          <a:lstStyle/>
          <a:p>
            <a:r>
              <a:rPr lang="en-US" b="1" dirty="0"/>
              <a:t>move.js </a:t>
            </a:r>
          </a:p>
          <a:p>
            <a:r>
              <a:rPr lang="en-US" sz="1800" dirty="0">
                <a:hlinkClick r:id="rId2"/>
              </a:rPr>
              <a:t>https://github.com/visionmedia/</a:t>
            </a:r>
            <a:r>
              <a:rPr lang="en-US" sz="1800" dirty="0" smtClean="0">
                <a:hlinkClick r:id="rId2"/>
              </a:rPr>
              <a:t>move.js</a:t>
            </a: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432" y="2913911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456" y="1865907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ball-</a:t>
            </a:r>
            <a:r>
              <a:rPr lang="en-US" b="1" dirty="0" smtClean="0"/>
              <a:t>pool</a:t>
            </a:r>
          </a:p>
          <a:p>
            <a:r>
              <a:rPr lang="en-US" sz="1800" dirty="0">
                <a:hlinkClick r:id="rId3"/>
              </a:rPr>
              <a:t>http://mrdoob.com/projects/chromeexperiments/ball-pool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248" y="4997156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2832" y="4087839"/>
            <a:ext cx="4541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textillate</a:t>
            </a:r>
            <a:r>
              <a:rPr lang="en-US" sz="2400" b="1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4"/>
              </a:rPr>
              <a:t>https://github.com/jschr/</a:t>
            </a:r>
            <a:r>
              <a:rPr lang="en-US" dirty="0" smtClean="0">
                <a:hlinkClick r:id="rId4"/>
              </a:rPr>
              <a:t>textillate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833" y="5235911"/>
            <a:ext cx="6005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rekapi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hlinkClick r:id="rId5"/>
              </a:rPr>
              <a:t>https://github.com/jeremyckahn/rekapi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2400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</a:t>
            </a:r>
            <a:r>
              <a:rPr lang="en-US" altLang="zh-CN" dirty="0" smtClean="0"/>
              <a:t>JS</a:t>
            </a:r>
            <a:r>
              <a:rPr lang="zh-CN" altLang="en-US" dirty="0" smtClean="0"/>
              <a:t>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248" y="2949323"/>
            <a:ext cx="8229600" cy="1048004"/>
          </a:xfrm>
        </p:spPr>
        <p:txBody>
          <a:bodyPr/>
          <a:lstStyle/>
          <a:p>
            <a:r>
              <a:rPr lang="en-US" b="1" dirty="0" err="1" smtClean="0"/>
              <a:t>Motio</a:t>
            </a:r>
            <a:endParaRPr lang="en-US" b="1" dirty="0" smtClean="0"/>
          </a:p>
          <a:p>
            <a:r>
              <a:rPr lang="en-US" sz="1800" dirty="0">
                <a:hlinkClick r:id="rId2"/>
              </a:rPr>
              <a:t>http://darsa.in/motio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0432" y="2913911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8456" y="1865907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Transit</a:t>
            </a:r>
          </a:p>
          <a:p>
            <a:r>
              <a:rPr lang="en-US" sz="1800" dirty="0">
                <a:hlinkClick r:id="rId3"/>
              </a:rPr>
              <a:t>http://ricostacruz.com/jquery.transit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248" y="4997156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5902" y="3901403"/>
            <a:ext cx="8229600" cy="1048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stroll.js</a:t>
            </a:r>
            <a:endParaRPr lang="en-US" b="1" dirty="0"/>
          </a:p>
          <a:p>
            <a:r>
              <a:rPr lang="en-US" sz="1800" dirty="0">
                <a:hlinkClick r:id="rId4"/>
              </a:rPr>
              <a:t>https://github.com/hakimel/</a:t>
            </a:r>
            <a:r>
              <a:rPr lang="en-US" sz="1800" dirty="0" smtClean="0">
                <a:hlinkClick r:id="rId4"/>
              </a:rPr>
              <a:t>stroll.js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3536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动画暂停</a:t>
            </a:r>
            <a:r>
              <a:rPr lang="en-US" dirty="0"/>
              <a:t>——</a:t>
            </a:r>
            <a:r>
              <a:rPr lang="en-US" dirty="0" smtClean="0"/>
              <a:t>Pause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</a:t>
            </a:r>
            <a:r>
              <a:rPr lang="en-US" sz="1600" dirty="0" err="1"/>
              <a:t>tobia.github.io</a:t>
            </a:r>
            <a:r>
              <a:rPr lang="en-US" sz="1600" dirty="0"/>
              <a:t>/Pause/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 err="1"/>
              <a:t>jQuery</a:t>
            </a:r>
            <a:r>
              <a:rPr lang="en-US" altLang="zh-TW" dirty="0"/>
              <a:t> </a:t>
            </a:r>
            <a:r>
              <a:rPr lang="zh-TW" altLang="en-US" dirty="0"/>
              <a:t>本身的动画只有停止的功能，一但停止</a:t>
            </a:r>
            <a:r>
              <a:rPr lang="en-US" altLang="zh-TW" dirty="0"/>
              <a:t>(stop)</a:t>
            </a:r>
            <a:r>
              <a:rPr lang="zh-TW" altLang="en-US" dirty="0"/>
              <a:t>后就无法自动接着做未做完的动画内容。 因此</a:t>
            </a:r>
            <a:r>
              <a:rPr lang="en-US" altLang="zh-TW" dirty="0"/>
              <a:t>Pause</a:t>
            </a:r>
            <a:r>
              <a:rPr lang="zh-TW" altLang="en-US" dirty="0"/>
              <a:t>插件扩充了</a:t>
            </a:r>
            <a:r>
              <a:rPr lang="en-US" altLang="zh-TW" dirty="0"/>
              <a:t>animate() </a:t>
            </a:r>
            <a:r>
              <a:rPr lang="zh-TW" altLang="en-US" dirty="0"/>
              <a:t>的功能，让它可以支持暂停</a:t>
            </a:r>
            <a:r>
              <a:rPr lang="en-US" altLang="zh-TW" dirty="0"/>
              <a:t>(pause)</a:t>
            </a:r>
            <a:r>
              <a:rPr lang="zh-TW" altLang="en-US" dirty="0"/>
              <a:t>及恢复</a:t>
            </a:r>
            <a:r>
              <a:rPr lang="en-US" altLang="zh-TW" dirty="0"/>
              <a:t>(resume)</a:t>
            </a:r>
            <a:r>
              <a:rPr lang="zh-TW" altLang="en-US" dirty="0"/>
              <a:t>动画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dirty="0"/>
          </a:p>
          <a:p>
            <a:r>
              <a:rPr lang="zh-TW" altLang="en-US" dirty="0"/>
              <a:t>这个插件覆盖</a:t>
            </a:r>
            <a:r>
              <a:rPr lang="en-US" altLang="zh-TW" dirty="0" err="1"/>
              <a:t>jQuery</a:t>
            </a:r>
            <a:r>
              <a:rPr lang="zh-TW" altLang="en-US" dirty="0"/>
              <a:t>的默认的</a:t>
            </a:r>
            <a:r>
              <a:rPr lang="en-US" altLang="zh-TW" dirty="0"/>
              <a:t>animate()</a:t>
            </a:r>
            <a:r>
              <a:rPr lang="zh-TW" altLang="en-US" dirty="0"/>
              <a:t>方法，任何加载了这个插件的动画都将支持</a:t>
            </a:r>
            <a:r>
              <a:rPr lang="en-US" altLang="zh-TW" dirty="0"/>
              <a:t>Pause</a:t>
            </a:r>
            <a:r>
              <a:rPr lang="zh-TW" altLang="en-US" dirty="0"/>
              <a:t>暂停。两个新的不带任何参数的方法被添加到每一个</a:t>
            </a:r>
            <a:r>
              <a:rPr lang="en-US" altLang="zh-TW" dirty="0" err="1"/>
              <a:t>jQuery</a:t>
            </a:r>
            <a:r>
              <a:rPr lang="zh-TW" altLang="en-US" dirty="0"/>
              <a:t>对象：</a:t>
            </a:r>
            <a:r>
              <a:rPr lang="en-US" altLang="zh-TW" dirty="0"/>
              <a:t>pause()</a:t>
            </a:r>
            <a:r>
              <a:rPr lang="zh-TW" altLang="en-US" dirty="0"/>
              <a:t>和</a:t>
            </a:r>
            <a:r>
              <a:rPr lang="en-US" altLang="zh-TW" dirty="0"/>
              <a:t>resume()</a:t>
            </a:r>
            <a:r>
              <a:rPr lang="zh-TW" altLang="en-US" dirty="0"/>
              <a:t>。</a:t>
            </a:r>
          </a:p>
          <a:p>
            <a:pPr marL="114300" indent="0">
              <a:buNone/>
            </a:pPr>
            <a:r>
              <a:rPr lang="zh-TW" altLang="en-US" dirty="0"/>
              <a:t>例如：</a:t>
            </a:r>
          </a:p>
          <a:p>
            <a:pPr marL="114300" indent="0">
              <a:buNone/>
            </a:pPr>
            <a:r>
              <a:rPr lang="en-US" dirty="0"/>
              <a:t>$</a:t>
            </a:r>
            <a:r>
              <a:rPr lang="en-US" dirty="0" err="1"/>
              <a:t>box.hover</a:t>
            </a:r>
            <a:r>
              <a:rPr lang="en-US" dirty="0"/>
              <a:t>(function() {</a:t>
            </a:r>
          </a:p>
          <a:p>
            <a:pPr marL="114300" indent="0">
              <a:buNone/>
            </a:pPr>
            <a:r>
              <a:rPr lang="en-US" dirty="0"/>
              <a:t>$</a:t>
            </a:r>
            <a:r>
              <a:rPr lang="en-US" dirty="0" err="1"/>
              <a:t>box.pause</a:t>
            </a:r>
            <a:r>
              <a:rPr lang="en-US" dirty="0"/>
              <a:t>();</a:t>
            </a:r>
          </a:p>
          <a:p>
            <a:pPr marL="114300" indent="0">
              <a:buNone/>
            </a:pPr>
            <a:r>
              <a:rPr lang="en-US" dirty="0"/>
              <a:t>}, function() {</a:t>
            </a:r>
          </a:p>
          <a:p>
            <a:pPr marL="114300" indent="0">
              <a:buNone/>
            </a:pPr>
            <a:r>
              <a:rPr lang="en-US" dirty="0"/>
              <a:t>$</a:t>
            </a:r>
            <a:r>
              <a:rPr lang="en-US" dirty="0" err="1"/>
              <a:t>box.resume</a:t>
            </a:r>
            <a:r>
              <a:rPr lang="en-US" dirty="0"/>
              <a:t>();</a:t>
            </a:r>
          </a:p>
          <a:p>
            <a:pPr marL="114300" indent="0">
              <a:buNone/>
            </a:pPr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97268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27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关灯效果</a:t>
            </a:r>
            <a:r>
              <a:rPr lang="zh-CN" altLang="zh-CN" dirty="0"/>
              <a:t>——</a:t>
            </a:r>
            <a:r>
              <a:rPr lang="en-US" dirty="0" err="1" smtClean="0"/>
              <a:t>Allofthelights.js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http://</a:t>
            </a:r>
            <a:r>
              <a:rPr lang="en-US" sz="1600" dirty="0" err="1"/>
              <a:t>www.megaptery.com</a:t>
            </a:r>
            <a:r>
              <a:rPr lang="en-US" sz="1600" dirty="0"/>
              <a:t>/</a:t>
            </a:r>
            <a:r>
              <a:rPr lang="en-US" sz="1600" dirty="0" err="1"/>
              <a:t>allofthelights</a:t>
            </a:r>
            <a:r>
              <a:rPr lang="en-US" sz="1600" dirty="0"/>
              <a:t>/</a:t>
            </a:r>
          </a:p>
        </p:txBody>
      </p:sp>
      <p:pic>
        <p:nvPicPr>
          <p:cNvPr id="4" name="Content Placeholder 3" descr="Allofthelights.js, jQuery plugin to turn off the light and enjoy your videos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6" b="5480"/>
          <a:stretch/>
        </p:blipFill>
        <p:spPr>
          <a:xfrm>
            <a:off x="457200" y="1882675"/>
            <a:ext cx="8229600" cy="4678364"/>
          </a:xfrm>
        </p:spPr>
      </p:pic>
    </p:spTree>
    <p:extLst>
      <p:ext uri="{BB962C8B-B14F-4D97-AF65-F5344CB8AC3E}">
        <p14:creationId xmlns:p14="http://schemas.microsoft.com/office/powerpoint/2010/main" val="267970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210903"/>
          </a:xfrm>
        </p:spPr>
        <p:txBody>
          <a:bodyPr/>
          <a:lstStyle/>
          <a:p>
            <a:r>
              <a:rPr lang="en-US" dirty="0" err="1"/>
              <a:t>rainyday.js</a:t>
            </a:r>
            <a:r>
              <a:rPr lang="en-US" dirty="0"/>
              <a:t> </a:t>
            </a:r>
            <a:r>
              <a:rPr lang="en-US" altLang="zh-CN" dirty="0"/>
              <a:t>—</a:t>
            </a:r>
            <a:r>
              <a:rPr lang="en-US" altLang="zh-CN" dirty="0" smtClean="0"/>
              <a:t>—</a:t>
            </a:r>
            <a:r>
              <a:rPr lang="en-US" dirty="0"/>
              <a:t>雨滴效果</a:t>
            </a:r>
          </a:p>
          <a:p>
            <a:r>
              <a:rPr lang="en-US" sz="1600" dirty="0">
                <a:hlinkClick r:id="rId2"/>
              </a:rPr>
              <a:t>http://maroslaw.github.io/rainyday.js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sz="1600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1066" y="2870371"/>
            <a:ext cx="8229600" cy="121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Liffect</a:t>
            </a:r>
            <a:r>
              <a:rPr lang="en-US" dirty="0" smtClean="0"/>
              <a:t> </a:t>
            </a:r>
            <a:r>
              <a:rPr lang="en-US" altLang="zh-CN" dirty="0" smtClean="0"/>
              <a:t>—— list</a:t>
            </a:r>
            <a:r>
              <a:rPr lang="zh-CN" altLang="en-US" dirty="0" smtClean="0"/>
              <a:t>特效</a:t>
            </a:r>
            <a:endParaRPr lang="en-US" dirty="0"/>
          </a:p>
          <a:p>
            <a:r>
              <a:rPr lang="en-US" sz="1600" dirty="0">
                <a:hlinkClick r:id="rId3"/>
              </a:rPr>
              <a:t>http://www.ademilter.com/lab/liffect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5" y="5494992"/>
            <a:ext cx="8229600" cy="121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 descr="liffect - effect for lis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27" y="3840784"/>
            <a:ext cx="4675438" cy="30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3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动画</a:t>
            </a:r>
            <a:r>
              <a:rPr lang="zh-CN" altLang="en-US" dirty="0"/>
              <a:t>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Baraja</a:t>
            </a:r>
            <a:r>
              <a:rPr lang="en-US" dirty="0" smtClean="0"/>
              <a:t> (</a:t>
            </a:r>
            <a:r>
              <a:rPr lang="en-US" sz="1600" dirty="0">
                <a:hlinkClick r:id="rId2"/>
              </a:rPr>
              <a:t>http://tympanus.net/codrops/2012/11/13/baraja-a-plugin-for-spreading-items-in-a-card-like-fashion</a:t>
            </a:r>
            <a:r>
              <a:rPr lang="en-US" sz="1600" dirty="0" smtClean="0">
                <a:hlinkClick r:id="rId2"/>
              </a:rPr>
              <a:t>/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Baraja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2" y="3165725"/>
            <a:ext cx="6239933" cy="33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33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漂浮效果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8005" y="1871284"/>
            <a:ext cx="8229600" cy="1058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jqFloat.js</a:t>
            </a:r>
            <a:endParaRPr lang="en-US" dirty="0" smtClean="0"/>
          </a:p>
          <a:p>
            <a:r>
              <a:rPr lang="en-US" sz="1600" dirty="0"/>
              <a:t>http://</a:t>
            </a:r>
            <a:r>
              <a:rPr lang="en-US" sz="1600" dirty="0" err="1"/>
              <a:t>www.inwebson.com</a:t>
            </a:r>
            <a:r>
              <a:rPr lang="en-US" sz="1600" dirty="0"/>
              <a:t>/</a:t>
            </a:r>
            <a:r>
              <a:rPr lang="en-US" sz="1600" dirty="0" err="1"/>
              <a:t>jquery</a:t>
            </a:r>
            <a:r>
              <a:rPr lang="en-US" sz="1600" dirty="0"/>
              <a:t>/</a:t>
            </a:r>
            <a:r>
              <a:rPr lang="en-US" sz="1600" dirty="0" err="1"/>
              <a:t>jqfloat</a:t>
            </a:r>
            <a:r>
              <a:rPr lang="en-US" sz="1600" dirty="0"/>
              <a:t>-</a:t>
            </a:r>
            <a:r>
              <a:rPr lang="en-US" sz="1600" dirty="0" err="1"/>
              <a:t>js</a:t>
            </a:r>
            <a:r>
              <a:rPr lang="en-US" sz="1600" dirty="0"/>
              <a:t>-a-floating-effect-with-</a:t>
            </a:r>
            <a:r>
              <a:rPr lang="en-US" sz="1600" dirty="0" err="1"/>
              <a:t>jquery</a:t>
            </a:r>
            <a:r>
              <a:rPr lang="en-US" sz="1600" dirty="0"/>
              <a:t>/</a:t>
            </a:r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jqFloat.js Demonst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08" y="2777067"/>
            <a:ext cx="6878891" cy="39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roximityEffect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/2012/01/04/thumbnail-proximity-effect/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Thumbnail Proximity Effect with </a:t>
            </a:r>
            <a:r>
              <a:rPr lang="en-US" b="1" dirty="0" err="1"/>
              <a:t>jQuery</a:t>
            </a:r>
            <a:r>
              <a:rPr lang="en-US" b="1" dirty="0"/>
              <a:t> and CSS3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5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雾化效果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9994" y="1685039"/>
            <a:ext cx="8229600" cy="121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Foggy</a:t>
            </a:r>
          </a:p>
          <a:p>
            <a:r>
              <a:rPr lang="en-US" sz="1600" dirty="0">
                <a:hlinkClick r:id="rId2"/>
              </a:rPr>
              <a:t>http://nbartlomiej.github.io/foggy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Foggy_ jQuery plugin for blurring page eleme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2" y="2853229"/>
            <a:ext cx="8689594" cy="355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动画效果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模糊效果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blur.js</a:t>
            </a:r>
            <a:endParaRPr lang="en-US" dirty="0" smtClean="0"/>
          </a:p>
          <a:p>
            <a:r>
              <a:rPr lang="en-US" sz="1600" dirty="0">
                <a:hlinkClick r:id="rId2"/>
              </a:rPr>
              <a:t>https://github.com/jakiestfu/</a:t>
            </a:r>
            <a:r>
              <a:rPr lang="en-US" sz="1600" dirty="0" smtClean="0">
                <a:hlinkClick r:id="rId2"/>
              </a:rPr>
              <a:t>Blur.js</a:t>
            </a:r>
            <a:endParaRPr lang="en-US" sz="1600" dirty="0" smtClean="0"/>
          </a:p>
          <a:p>
            <a:endParaRPr lang="en-US" dirty="0"/>
          </a:p>
          <a:p>
            <a:r>
              <a:rPr lang="en-US" dirty="0"/>
              <a:t>Vague.js</a:t>
            </a:r>
          </a:p>
          <a:p>
            <a:r>
              <a:rPr lang="en-US" sz="1600" dirty="0">
                <a:hlinkClick r:id="rId3"/>
              </a:rPr>
              <a:t>http://gianlucaguarini.github.io/Vague.js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endParaRPr lang="en-US" dirty="0"/>
          </a:p>
        </p:txBody>
      </p:sp>
      <p:pic>
        <p:nvPicPr>
          <p:cNvPr id="5" name="Picture 4" descr="Vague.j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66" y="3987663"/>
            <a:ext cx="4766733" cy="27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3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动画效果</a:t>
            </a:r>
            <a:r>
              <a:rPr lang="en-US" altLang="zh-CN" dirty="0" smtClean="0"/>
              <a:t>——Admin</a:t>
            </a:r>
            <a:r>
              <a:rPr lang="zh-CN" altLang="en-US" dirty="0" smtClean="0"/>
              <a:t>系统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blur-admin </a:t>
            </a:r>
          </a:p>
          <a:p>
            <a:r>
              <a:rPr lang="en-US" sz="1600" dirty="0">
                <a:hlinkClick r:id="rId2"/>
              </a:rPr>
              <a:t>https://github.com/akveo/blur-</a:t>
            </a:r>
            <a:r>
              <a:rPr lang="en-US" sz="1600" dirty="0" smtClean="0">
                <a:hlinkClick r:id="rId2"/>
              </a:rPr>
              <a:t>admin</a:t>
            </a:r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 descr="687474703a2f2f692e696d6775722e636f6d2f4133544d76694a2e706e6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2858863"/>
            <a:ext cx="7433734" cy="3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89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动画效果——翻页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Windy (</a:t>
            </a:r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/2012/10/09/windy-a-plugin-for-swift-content-navigation</a:t>
            </a:r>
            <a:r>
              <a:rPr lang="en-US" sz="1600" dirty="0" smtClean="0"/>
              <a:t>/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Wind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639483"/>
            <a:ext cx="736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3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r>
              <a:rPr lang="zh-CN" altLang="zh-CN" dirty="0"/>
              <a:t>—</a:t>
            </a:r>
            <a:r>
              <a:rPr lang="zh-CN" altLang="zh-CN" dirty="0" smtClean="0"/>
              <a:t>—</a:t>
            </a:r>
            <a:r>
              <a:rPr lang="zh-CN" altLang="en-US" dirty="0" smtClean="0"/>
              <a:t>地球仪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855133"/>
          </a:xfrm>
        </p:spPr>
        <p:txBody>
          <a:bodyPr/>
          <a:lstStyle/>
          <a:p>
            <a:r>
              <a:rPr lang="en-US" dirty="0" err="1" smtClean="0"/>
              <a:t>Planetary.js</a:t>
            </a:r>
            <a:endParaRPr lang="en-US" dirty="0" smtClean="0"/>
          </a:p>
          <a:p>
            <a:r>
              <a:rPr lang="en-US" sz="1600" dirty="0">
                <a:hlinkClick r:id="rId2"/>
              </a:rPr>
              <a:t>http://planetaryjs.com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Planetary.js_ Awesome interactive globes for the 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895771"/>
            <a:ext cx="8863703" cy="38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动画</a:t>
            </a:r>
            <a:r>
              <a:rPr lang="zh-CN" altLang="en-US" dirty="0"/>
              <a:t>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1210903"/>
          </a:xfrm>
        </p:spPr>
        <p:txBody>
          <a:bodyPr/>
          <a:lstStyle/>
          <a:p>
            <a:r>
              <a:rPr lang="en-US" dirty="0" err="1" smtClean="0"/>
              <a:t>Motio</a:t>
            </a:r>
            <a:endParaRPr lang="en-US" b="1" dirty="0"/>
          </a:p>
          <a:p>
            <a:r>
              <a:rPr lang="en-US" sz="1600" dirty="0">
                <a:hlinkClick r:id="rId2"/>
              </a:rPr>
              <a:t>http://darsa.in/motio/#</a:t>
            </a:r>
            <a:r>
              <a:rPr lang="en-US" sz="1600" dirty="0" smtClean="0">
                <a:hlinkClick r:id="rId2"/>
              </a:rPr>
              <a:t>game</a:t>
            </a:r>
            <a:endParaRPr lang="en-US" sz="16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8005" y="5494992"/>
            <a:ext cx="8229600" cy="121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Mot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9" y="2775872"/>
            <a:ext cx="7907866" cy="39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26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动画</a:t>
            </a:r>
            <a:r>
              <a:rPr lang="zh-CN" altLang="en-US" dirty="0" smtClean="0"/>
              <a:t>效果</a:t>
            </a:r>
            <a:r>
              <a:rPr lang="zh-CN" altLang="zh-CN" dirty="0"/>
              <a:t>—</a:t>
            </a:r>
            <a:r>
              <a:rPr lang="zh-CN" altLang="zh-CN" dirty="0" smtClean="0"/>
              <a:t>—</a:t>
            </a:r>
            <a:r>
              <a:rPr lang="zh-CN" altLang="en-US" dirty="0" smtClean="0"/>
              <a:t>列表回旋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26128" y="1752600"/>
            <a:ext cx="8229600" cy="121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Roundabout</a:t>
            </a:r>
          </a:p>
          <a:p>
            <a:r>
              <a:rPr lang="en-US" sz="1600" dirty="0">
                <a:hlinkClick r:id="rId2"/>
              </a:rPr>
              <a:t>https://github.com/fredleblanc/</a:t>
            </a:r>
            <a:r>
              <a:rPr lang="en-US" sz="1600" dirty="0" smtClean="0">
                <a:hlinkClick r:id="rId2"/>
              </a:rPr>
              <a:t>roundabout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jQuery Roundab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675319"/>
            <a:ext cx="6290732" cy="398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动画</a:t>
            </a:r>
            <a:r>
              <a:rPr lang="zh-CN" altLang="en-US" dirty="0"/>
              <a:t>效果</a:t>
            </a:r>
            <a:r>
              <a:rPr lang="zh-CN" altLang="zh-CN" dirty="0"/>
              <a:t>—</a:t>
            </a:r>
            <a:r>
              <a:rPr lang="zh-CN" altLang="zh-CN" dirty="0" smtClean="0"/>
              <a:t>—</a:t>
            </a:r>
            <a:r>
              <a:rPr lang="zh-TW" altLang="en-US" dirty="0"/>
              <a:t>聚光灯效果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752600"/>
            <a:ext cx="8229600" cy="872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Making a Cool Spotlight Effect with </a:t>
            </a:r>
            <a:r>
              <a:rPr lang="en-US" dirty="0" err="1" smtClean="0"/>
              <a:t>jQuery</a:t>
            </a:r>
            <a:r>
              <a:rPr lang="en-US" dirty="0" smtClean="0"/>
              <a:t> </a:t>
            </a:r>
          </a:p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://web.enavu.com/tutorials/making-a-cool-spotlight-effect-with-jquery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</p:txBody>
      </p:sp>
      <p:pic>
        <p:nvPicPr>
          <p:cNvPr id="5" name="Picture 4" descr="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723443"/>
            <a:ext cx="8229599" cy="39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0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动画效果——重力感应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Gravity simulation in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sz="1800" dirty="0">
                <a:hlinkClick r:id="rId2"/>
              </a:rPr>
              <a:t>http://blog.themeforest.net/tutorials/simulate-gravity-with-jquery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endParaRPr lang="en-US" dirty="0"/>
          </a:p>
          <a:p>
            <a:r>
              <a:rPr lang="en-US" dirty="0" err="1"/>
              <a:t>jquery</a:t>
            </a:r>
            <a:r>
              <a:rPr lang="en-US" dirty="0"/>
              <a:t>-gravity</a:t>
            </a:r>
          </a:p>
          <a:p>
            <a:r>
              <a:rPr lang="en-US" sz="1800" dirty="0">
                <a:hlinkClick r:id="rId3"/>
              </a:rPr>
              <a:t>http://www.tinybigideas.com/plugins/jquery-gravity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915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js.itivy.com</a:t>
            </a:r>
            <a:r>
              <a:rPr lang="en-US" dirty="0"/>
              <a:t>/?p=</a:t>
            </a:r>
            <a:r>
              <a:rPr lang="en-US" dirty="0" smtClean="0"/>
              <a:t>1186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CSS3</a:t>
            </a:r>
            <a:r>
              <a:rPr lang="zh-TW" altLang="en-US" b="1" dirty="0"/>
              <a:t>图片重力感应特效</a:t>
            </a:r>
            <a:endParaRPr lang="en-US" dirty="0"/>
          </a:p>
        </p:txBody>
      </p:sp>
      <p:pic>
        <p:nvPicPr>
          <p:cNvPr id="5" name="Picture Placeholder 4" descr="CSS3图片重力感应特效_网页素材大全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5" b="1467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OpeningType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/2013/11/14/animated-opening-type/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Animated Opening Type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3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动画效果——</a:t>
            </a:r>
            <a:r>
              <a:rPr lang="zh-CN" altLang="en-US" dirty="0" smtClean="0"/>
              <a:t>元素抖动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jRumble</a:t>
            </a:r>
            <a:r>
              <a:rPr lang="en-US" dirty="0"/>
              <a:t> </a:t>
            </a:r>
            <a:r>
              <a:rPr lang="en-US" dirty="0" smtClean="0"/>
              <a:t>v1.3</a:t>
            </a:r>
          </a:p>
          <a:p>
            <a:r>
              <a:rPr lang="en-US" sz="1800" dirty="0">
                <a:hlinkClick r:id="rId2"/>
              </a:rPr>
              <a:t>https://github.com/jackrugile/jrumble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endParaRPr lang="en-US" dirty="0"/>
          </a:p>
          <a:p>
            <a:r>
              <a:rPr lang="en-US" dirty="0" err="1" smtClean="0"/>
              <a:t>csshake</a:t>
            </a:r>
            <a:endParaRPr lang="en-US" dirty="0" smtClean="0"/>
          </a:p>
          <a:p>
            <a:r>
              <a:rPr lang="en-US" sz="1800" dirty="0">
                <a:hlinkClick r:id="rId3"/>
              </a:rPr>
              <a:t>http://elrumordelaluz.github.io/csshake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84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翻书效果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2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翻书效果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02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turn.js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2"/>
              </a:rPr>
              <a:t>http://www.turnjs.com/#</a:t>
            </a:r>
            <a:r>
              <a:rPr lang="en-US" altLang="zh-CN" dirty="0" smtClean="0">
                <a:hlinkClick r:id="rId2"/>
              </a:rPr>
              <a:t>get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err="1" smtClean="0"/>
              <a:t>BookBlock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3"/>
              </a:rPr>
              <a:t>http://tympanus.net/Development/BookBlock/</a:t>
            </a:r>
            <a:r>
              <a:rPr lang="en-US" altLang="zh-CN" dirty="0" smtClean="0">
                <a:hlinkClick r:id="rId3"/>
              </a:rPr>
              <a:t>index.html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dirty="0" err="1" smtClean="0"/>
              <a:t>FlipboardPageLayout</a:t>
            </a:r>
            <a:r>
              <a:rPr lang="zh-CN" altLang="en-US" dirty="0" smtClean="0"/>
              <a:t>（</a:t>
            </a:r>
            <a:r>
              <a:rPr lang="en-US" altLang="zh-CN" dirty="0" smtClean="0">
                <a:hlinkClick r:id="rId4"/>
              </a:rPr>
              <a:t>http</a:t>
            </a:r>
            <a:r>
              <a:rPr lang="en-US" altLang="zh-CN" dirty="0">
                <a:hlinkClick r:id="rId4"/>
              </a:rPr>
              <a:t>://tympanus.net/Development/FlipboardPageLayout</a:t>
            </a:r>
            <a:r>
              <a:rPr lang="en-US" altLang="zh-CN" dirty="0" smtClean="0">
                <a:hlinkClick r:id="rId4"/>
              </a:rPr>
              <a:t>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dirty="0" err="1" smtClean="0"/>
              <a:t>FullscreenBookBlock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5"/>
              </a:rPr>
              <a:t>http://tympanus.net/Tutorials/FullscreenBookBlock</a:t>
            </a:r>
            <a:r>
              <a:rPr lang="en-US" altLang="zh-CN" dirty="0" smtClean="0">
                <a:hlinkClick r:id="rId5"/>
              </a:rPr>
              <a:t>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07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翻书效果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02200"/>
          </a:xfrm>
        </p:spPr>
        <p:txBody>
          <a:bodyPr>
            <a:normAutofit/>
          </a:bodyPr>
          <a:lstStyle/>
          <a:p>
            <a:r>
              <a:rPr lang="en-US" dirty="0" err="1"/>
              <a:t>jFlip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2"/>
              </a:rPr>
              <a:t>http://www.jquery.info/scripts/jFlip/</a:t>
            </a:r>
            <a:r>
              <a:rPr lang="en-US" altLang="zh-CN" dirty="0" smtClean="0">
                <a:hlinkClick r:id="rId2"/>
              </a:rPr>
              <a:t>demo.html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dirty="0" err="1"/>
              <a:t>WordPress</a:t>
            </a:r>
            <a:r>
              <a:rPr lang="en-US" dirty="0"/>
              <a:t> Gallery Plugin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3"/>
              </a:rPr>
              <a:t>http://pageflipgallery.com/online-demo</a:t>
            </a:r>
            <a:r>
              <a:rPr lang="en-US" altLang="zh-CN" dirty="0" smtClean="0">
                <a:hlinkClick r:id="rId3"/>
              </a:rPr>
              <a:t>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58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折叠效果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75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折叠效果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OriDomi</a:t>
            </a:r>
            <a:r>
              <a:rPr lang="en-US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/>
              <a:t>http://</a:t>
            </a:r>
            <a:r>
              <a:rPr lang="en-US" altLang="zh-CN" dirty="0" err="1"/>
              <a:t>oridomi.com</a:t>
            </a:r>
            <a:r>
              <a:rPr lang="en-US" altLang="zh-CN" dirty="0"/>
              <a:t>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err="1" smtClean="0"/>
              <a:t>Pfold</a:t>
            </a:r>
            <a:r>
              <a:rPr lang="zh-CN" altLang="en-US" dirty="0" smtClean="0"/>
              <a:t>（</a:t>
            </a:r>
            <a:r>
              <a:rPr lang="en-US" altLang="zh-CN" dirty="0">
                <a:hlinkClick r:id="rId2"/>
              </a:rPr>
              <a:t>http://tympanus.net/codrops/2012/10/17/pfold-paper-like-unfolding-effect</a:t>
            </a:r>
            <a:r>
              <a:rPr lang="en-US" altLang="zh-CN" dirty="0" smtClean="0">
                <a:hlinkClick r:id="rId2"/>
              </a:rPr>
              <a:t>/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  <a:p>
            <a:r>
              <a:rPr lang="en-US" dirty="0" err="1" smtClean="0"/>
              <a:t>Makisu</a:t>
            </a:r>
            <a:r>
              <a:rPr lang="zh-CN" altLang="en-US" dirty="0" smtClean="0"/>
              <a:t>（</a:t>
            </a:r>
            <a:r>
              <a:rPr lang="en-US" altLang="zh-CN" dirty="0"/>
              <a:t>https://</a:t>
            </a:r>
            <a:r>
              <a:rPr lang="en-US" altLang="zh-CN" dirty="0" err="1"/>
              <a:t>github.com</a:t>
            </a:r>
            <a:r>
              <a:rPr lang="en-US" altLang="zh-CN" dirty="0"/>
              <a:t>/</a:t>
            </a:r>
            <a:r>
              <a:rPr lang="en-US" altLang="zh-CN" dirty="0" err="1"/>
              <a:t>soulwire</a:t>
            </a:r>
            <a:r>
              <a:rPr lang="en-US" altLang="zh-CN" dirty="0"/>
              <a:t>/</a:t>
            </a:r>
            <a:r>
              <a:rPr lang="en-US" altLang="zh-CN" dirty="0" err="1"/>
              <a:t>Makisu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0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/anon/pen/</a:t>
            </a:r>
            <a:r>
              <a:rPr lang="en-US" dirty="0" err="1" smtClean="0"/>
              <a:t>bkpyv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62626"/>
                </a:solidFill>
                <a:hlinkClick r:id="rId2"/>
              </a:rPr>
              <a:t>CSS3 Animated Clouds </a:t>
            </a:r>
            <a:endParaRPr lang="en-US" dirty="0"/>
          </a:p>
        </p:txBody>
      </p:sp>
      <p:pic>
        <p:nvPicPr>
          <p:cNvPr id="5" name="Picture Placeholder 2" descr="CSS3 Animated Clouds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r="306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7629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/2009/12/14/day-and-night-creating-animation-with-</a:t>
            </a:r>
            <a:r>
              <a:rPr lang="en-US" dirty="0" err="1"/>
              <a:t>jquery</a:t>
            </a:r>
            <a:r>
              <a:rPr lang="en-US" dirty="0"/>
              <a:t>-and-</a:t>
            </a:r>
            <a:r>
              <a:rPr lang="en-US" dirty="0" err="1"/>
              <a:t>css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Day and Night</a:t>
            </a:r>
            <a:endParaRPr lang="en-US" dirty="0"/>
          </a:p>
        </p:txBody>
      </p:sp>
      <p:pic>
        <p:nvPicPr>
          <p:cNvPr id="5" name="Picture Placeholder 4" descr="day_and_night1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9" b="369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62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动画缓动效果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5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动画缓动效果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851400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Animate.css</a:t>
            </a:r>
            <a:endParaRPr lang="en-US" b="1" dirty="0"/>
          </a:p>
          <a:p>
            <a:r>
              <a:rPr lang="en-US" dirty="0">
                <a:hlinkClick r:id="rId2"/>
              </a:rPr>
              <a:t>http://daneden.github.io/animate.css/#</a:t>
            </a:r>
            <a:r>
              <a:rPr lang="en-US" dirty="0" smtClean="0">
                <a:hlinkClick r:id="rId2"/>
              </a:rPr>
              <a:t>cta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Easing</a:t>
            </a:r>
          </a:p>
          <a:p>
            <a:r>
              <a:rPr lang="en-US" dirty="0">
                <a:hlinkClick r:id="rId3"/>
              </a:rPr>
              <a:t>http://gsgd.co.uk/sandbox/jquery/easing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/>
              <a:t>Morf.js</a:t>
            </a:r>
            <a:endParaRPr lang="en-US" b="1" dirty="0" smtClean="0"/>
          </a:p>
          <a:p>
            <a:r>
              <a:rPr lang="en-US" dirty="0">
                <a:hlinkClick r:id="rId4"/>
              </a:rPr>
              <a:t>http://www.joelambert.co.uk/morf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magic_animations</a:t>
            </a:r>
            <a:endParaRPr lang="en-US" b="1" dirty="0" smtClean="0"/>
          </a:p>
          <a:p>
            <a:r>
              <a:rPr lang="en-US" dirty="0">
                <a:hlinkClick r:id="rId5"/>
              </a:rPr>
              <a:t>http://minimamente.com/example/magic_animations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HoverClickTriggerCircle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/2011/11/22/hover-and-click-trigger-circular-elements/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Hover and Click Trigger for Circular Elements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动画缓动效果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43764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Bounce.js</a:t>
            </a:r>
            <a:r>
              <a:rPr lang="en-US" b="1" dirty="0" smtClean="0"/>
              <a:t> </a:t>
            </a:r>
            <a:endParaRPr lang="en-US" b="1" dirty="0"/>
          </a:p>
          <a:p>
            <a:r>
              <a:rPr lang="en-US" dirty="0">
                <a:hlinkClick r:id="rId2"/>
              </a:rPr>
              <a:t>http://bouncejs.com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/>
              <a:t>Hover.css</a:t>
            </a:r>
            <a:endParaRPr lang="en-US" b="1" dirty="0"/>
          </a:p>
          <a:p>
            <a:r>
              <a:rPr lang="en-US" dirty="0">
                <a:hlinkClick r:id="rId3"/>
              </a:rPr>
              <a:t>http://ianlunn.github.io/Hover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/>
              <a:t>iHover</a:t>
            </a:r>
            <a:endParaRPr lang="en-US" b="1" dirty="0"/>
          </a:p>
          <a:p>
            <a:r>
              <a:rPr lang="en-US" dirty="0">
                <a:hlinkClick r:id="rId4"/>
              </a:rPr>
              <a:t>http://gudh.github.io/ihover/dist/</a:t>
            </a:r>
            <a:r>
              <a:rPr lang="en-US" dirty="0" smtClean="0">
                <a:hlinkClick r:id="rId4"/>
              </a:rPr>
              <a:t>index.html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 smtClean="0"/>
              <a:t>AniJS</a:t>
            </a:r>
            <a:endParaRPr lang="en-US" b="1" dirty="0" smtClean="0"/>
          </a:p>
          <a:p>
            <a:r>
              <a:rPr lang="en-US" dirty="0">
                <a:hlinkClick r:id="rId5"/>
              </a:rPr>
              <a:t>http://anijs.github.io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3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http://h5bp.github.io/</a:t>
            </a:r>
            <a:r>
              <a:rPr lang="en-US" dirty="0" err="1"/>
              <a:t>Effeckt.css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Effeckt.css</a:t>
            </a:r>
            <a:endParaRPr lang="en-US" dirty="0"/>
          </a:p>
        </p:txBody>
      </p:sp>
      <p:pic>
        <p:nvPicPr>
          <p:cNvPr id="5" name="Picture Placeholder 4" descr="Effeckt.css-1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r="608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77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缓动函数</a:t>
            </a:r>
            <a:r>
              <a:rPr lang="zh-CN" altLang="en-US" dirty="0" smtClean="0"/>
              <a:t>速查表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600" dirty="0"/>
              <a:t>http://</a:t>
            </a:r>
            <a:r>
              <a:rPr lang="en-US" altLang="zh-CN" sz="1600" dirty="0" err="1"/>
              <a:t>easings.net</a:t>
            </a:r>
            <a:r>
              <a:rPr lang="en-US" altLang="zh-CN" sz="1600" dirty="0"/>
              <a:t>/</a:t>
            </a:r>
            <a:r>
              <a:rPr lang="en-US" altLang="zh-CN" sz="1600" dirty="0" err="1"/>
              <a:t>zh-cn</a:t>
            </a:r>
            <a:endParaRPr lang="en-US" sz="1600" dirty="0"/>
          </a:p>
        </p:txBody>
      </p:sp>
      <p:pic>
        <p:nvPicPr>
          <p:cNvPr id="5" name="Content Placeholder 4" descr="缓动函数速查表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" b="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5100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动态背景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0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动态</a:t>
            </a:r>
            <a:r>
              <a:rPr lang="en-US" dirty="0" smtClean="0"/>
              <a:t>背景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943764"/>
          </a:xfrm>
        </p:spPr>
        <p:txBody>
          <a:bodyPr>
            <a:normAutofit/>
          </a:bodyPr>
          <a:lstStyle/>
          <a:p>
            <a:r>
              <a:rPr lang="en-US" dirty="0" err="1"/>
              <a:t>tubular</a:t>
            </a:r>
            <a:r>
              <a:rPr lang="en-US" dirty="0" err="1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://www.seanmccambridge.com/tubular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BigVideo.js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http://dfcb.github.io/BigVideo.js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b="1" dirty="0"/>
              <a:t>jquery-backstretch </a:t>
            </a:r>
          </a:p>
          <a:p>
            <a:r>
              <a:rPr lang="en-US" dirty="0">
                <a:hlinkClick r:id="rId4"/>
              </a:rPr>
              <a:t>https://github.com/srobbin/jquery-</a:t>
            </a:r>
            <a:r>
              <a:rPr lang="en-US" dirty="0" smtClean="0">
                <a:hlinkClick r:id="rId4"/>
              </a:rPr>
              <a:t>backstretch</a:t>
            </a:r>
            <a:endParaRPr lang="en-US" dirty="0" smtClean="0"/>
          </a:p>
          <a:p>
            <a:endParaRPr lang="en-US" dirty="0"/>
          </a:p>
          <a:p>
            <a:r>
              <a:rPr lang="en-US" b="1" dirty="0" err="1"/>
              <a:t>jquery.videoBG</a:t>
            </a:r>
            <a:r>
              <a:rPr lang="en-US" b="1" dirty="0"/>
              <a:t> </a:t>
            </a:r>
          </a:p>
          <a:p>
            <a:r>
              <a:rPr lang="en-US" dirty="0"/>
              <a:t>http://</a:t>
            </a:r>
            <a:r>
              <a:rPr lang="en-US" dirty="0" err="1"/>
              <a:t>www.syddev.com</a:t>
            </a:r>
            <a:r>
              <a:rPr lang="en-US" dirty="0"/>
              <a:t>/</a:t>
            </a:r>
            <a:r>
              <a:rPr lang="en-US" dirty="0" err="1"/>
              <a:t>jquery.videoBG</a:t>
            </a:r>
            <a:r>
              <a:rPr lang="en-US" dirty="0"/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7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Page Transition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页面切换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9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tympanus.net</a:t>
            </a:r>
            <a:r>
              <a:rPr lang="en-US" sz="1600" dirty="0"/>
              <a:t>/</a:t>
            </a:r>
            <a:r>
              <a:rPr lang="en-US" sz="1600" dirty="0" err="1"/>
              <a:t>codrops</a:t>
            </a:r>
            <a:r>
              <a:rPr lang="en-US" sz="1600" dirty="0"/>
              <a:t>/2013/05/07/a-collection-of-page-transitions</a:t>
            </a:r>
            <a:r>
              <a:rPr lang="en-US" sz="1600" dirty="0" smtClean="0"/>
              <a:t>/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Collection of Page Transitions </a:t>
            </a:r>
            <a:endParaRPr lang="en-US" dirty="0"/>
          </a:p>
        </p:txBody>
      </p:sp>
      <p:pic>
        <p:nvPicPr>
          <p:cNvPr id="5" name="Picture Placeholder 4" descr="PageTransitions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/>
        </p:blipFill>
        <p:spPr/>
      </p:pic>
    </p:spTree>
    <p:extLst>
      <p:ext uri="{BB962C8B-B14F-4D97-AF65-F5344CB8AC3E}">
        <p14:creationId xmlns:p14="http://schemas.microsoft.com/office/powerpoint/2010/main" val="5866712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tympanus.net</a:t>
            </a:r>
            <a:r>
              <a:rPr lang="en-US" sz="1400" dirty="0"/>
              <a:t>/</a:t>
            </a:r>
            <a:r>
              <a:rPr lang="en-US" sz="1400" dirty="0" err="1"/>
              <a:t>codrops</a:t>
            </a:r>
            <a:r>
              <a:rPr lang="en-US" sz="1400" dirty="0"/>
              <a:t>/2012/01/30/page-transitions-with-css3/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Page Transitions with CSS3 </a:t>
            </a:r>
            <a:endParaRPr lang="en-US" dirty="0"/>
          </a:p>
        </p:txBody>
      </p:sp>
      <p:pic>
        <p:nvPicPr>
          <p:cNvPr id="6" name="Picture Placeholder 5" descr="CSS3PageTransitions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r="12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463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tympanus.net</a:t>
            </a:r>
            <a:r>
              <a:rPr lang="en-US" sz="1200" dirty="0"/>
              <a:t>/</a:t>
            </a:r>
            <a:r>
              <a:rPr lang="en-US" sz="1200" dirty="0" err="1"/>
              <a:t>codrops</a:t>
            </a:r>
            <a:r>
              <a:rPr lang="en-US" sz="1200" dirty="0"/>
              <a:t>/2012/12/11/</a:t>
            </a:r>
            <a:r>
              <a:rPr lang="en-US" sz="1200" dirty="0" err="1"/>
              <a:t>fullscreen</a:t>
            </a:r>
            <a:r>
              <a:rPr lang="en-US" sz="1200" dirty="0"/>
              <a:t>-</a:t>
            </a:r>
            <a:r>
              <a:rPr lang="en-US" sz="1200" dirty="0" err="1"/>
              <a:t>pageflip</a:t>
            </a:r>
            <a:r>
              <a:rPr lang="en-US" sz="1200" dirty="0"/>
              <a:t>-layout/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Fullscreen</a:t>
            </a:r>
            <a:r>
              <a:rPr lang="en-US" b="1" dirty="0"/>
              <a:t> </a:t>
            </a:r>
            <a:r>
              <a:rPr lang="en-US" b="1" dirty="0" err="1"/>
              <a:t>Pageflip</a:t>
            </a:r>
            <a:r>
              <a:rPr lang="en-US" b="1" dirty="0"/>
              <a:t> Layout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 descr="FullscreenBookBlo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6557"/>
            <a:ext cx="7772400" cy="42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423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tympanus.net</a:t>
            </a:r>
            <a:r>
              <a:rPr lang="en-US" sz="1100" dirty="0"/>
              <a:t>/</a:t>
            </a:r>
            <a:r>
              <a:rPr lang="en-US" sz="1100" dirty="0" err="1"/>
              <a:t>codrops</a:t>
            </a:r>
            <a:r>
              <a:rPr lang="en-US" sz="1100" dirty="0"/>
              <a:t>/2013/10/30/medium-style-page-transition/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Medium-Style Page Transition 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pic>
        <p:nvPicPr>
          <p:cNvPr id="6" name="Picture 5" descr="MediumStylePageTransi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6" y="700745"/>
            <a:ext cx="7679671" cy="41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7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photozoo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5" r="11335"/>
          <a:stretch>
            <a:fillRect/>
          </a:stretch>
        </p:blipFill>
        <p:spPr>
          <a:xfrm>
            <a:off x="669499" y="396083"/>
            <a:ext cx="7772400" cy="4331564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tympanus.net</a:t>
            </a:r>
            <a:r>
              <a:rPr lang="en-US" dirty="0"/>
              <a:t>/</a:t>
            </a:r>
            <a:r>
              <a:rPr lang="en-US" dirty="0" err="1"/>
              <a:t>codrops</a:t>
            </a:r>
            <a:r>
              <a:rPr lang="en-US" dirty="0"/>
              <a:t>/2010/03/07/photo-zoom-out-effect-with-</a:t>
            </a:r>
            <a:r>
              <a:rPr lang="en-US" dirty="0" err="1"/>
              <a:t>jquery</a:t>
            </a:r>
            <a:r>
              <a:rPr lang="en-US" dirty="0"/>
              <a:t>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Photo Zoom Out Effect with </a:t>
            </a:r>
            <a:r>
              <a:rPr lang="en-US" b="1" dirty="0" err="1"/>
              <a:t>jQuery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5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1302</TotalTime>
  <Words>2200</Words>
  <Application>Microsoft Macintosh PowerPoint</Application>
  <PresentationFormat>On-screen Show (4:3)</PresentationFormat>
  <Paragraphs>286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Apothecary</vt:lpstr>
      <vt:lpstr>动画</vt:lpstr>
      <vt:lpstr>hover效果</vt:lpstr>
      <vt:lpstr>Caption Hover Effects </vt:lpstr>
      <vt:lpstr>Responsive CSS Timeline with 3D Effect </vt:lpstr>
      <vt:lpstr>3D Thumbnail Hover Effects </vt:lpstr>
      <vt:lpstr>Thumbnail Proximity Effect with jQuery and CSS3 </vt:lpstr>
      <vt:lpstr>Animated Opening Type </vt:lpstr>
      <vt:lpstr>Hover and Click Trigger for Circular Elements with jQuery </vt:lpstr>
      <vt:lpstr>Photo Zoom Out Effect with jQuery </vt:lpstr>
      <vt:lpstr>Circle Hover Effects with CSS Transitions </vt:lpstr>
      <vt:lpstr>Related Posts Slide Out Boxes with jQuery and CSS3 </vt:lpstr>
      <vt:lpstr>Creative CSS3 Animation Menus </vt:lpstr>
      <vt:lpstr>Original Hover Effects with CSS3 </vt:lpstr>
      <vt:lpstr>Animated Text and Icon Menu with jQuery </vt:lpstr>
      <vt:lpstr>Overlay-like Effect with jQuery </vt:lpstr>
      <vt:lpstr>Item Blur Effect with CSS3 and jQuery </vt:lpstr>
      <vt:lpstr>HoverEx</vt:lpstr>
      <vt:lpstr>mosaic</vt:lpstr>
      <vt:lpstr>loading效果</vt:lpstr>
      <vt:lpstr>Splash and Coming Soon Page Effects with CSS3 </vt:lpstr>
      <vt:lpstr>Interactive Infographic with SVG and CSS Animations </vt:lpstr>
      <vt:lpstr>Custom Animation Banner with jQuery</vt:lpstr>
      <vt:lpstr>ICON</vt:lpstr>
      <vt:lpstr>FAVICON</vt:lpstr>
      <vt:lpstr>Ajax Loading Gif</vt:lpstr>
      <vt:lpstr>CSS3 Loading Animation </vt:lpstr>
      <vt:lpstr>CSS3 Loading Animation </vt:lpstr>
      <vt:lpstr>spinkit</vt:lpstr>
      <vt:lpstr>CSS3 Loading Animation Loop</vt:lpstr>
      <vt:lpstr>Loaders and Spinners</vt:lpstr>
      <vt:lpstr>Creative CSS Loading Animations </vt:lpstr>
      <vt:lpstr>Flat Style Squared Preloaders</vt:lpstr>
      <vt:lpstr>展开效果</vt:lpstr>
      <vt:lpstr>Expanding Overlay Effect </vt:lpstr>
      <vt:lpstr>3D效果</vt:lpstr>
      <vt:lpstr>HexaFlip</vt:lpstr>
      <vt:lpstr>3D Shading with Box-Shadows </vt:lpstr>
      <vt:lpstr>3D Restaurant Menu Concept </vt:lpstr>
      <vt:lpstr>Moleskine Notebook with jQuery Booklet </vt:lpstr>
      <vt:lpstr>3D Flipping Circle with CSS3 and jQuery </vt:lpstr>
      <vt:lpstr>Three.js</vt:lpstr>
      <vt:lpstr>点击效果</vt:lpstr>
      <vt:lpstr>Annotation Overlay Effect with jQuery</vt:lpstr>
      <vt:lpstr>Distorted Button Effects with SVG Filters </vt:lpstr>
      <vt:lpstr>Annotation Overlay Effect with CSS3 </vt:lpstr>
      <vt:lpstr>Annotation Overlay Effect with jQuery </vt:lpstr>
      <vt:lpstr>Image Highlighting and Preview with jQuery </vt:lpstr>
      <vt:lpstr>动画</vt:lpstr>
      <vt:lpstr>SVG</vt:lpstr>
      <vt:lpstr>动画开发工具</vt:lpstr>
      <vt:lpstr>动画JS库</vt:lpstr>
      <vt:lpstr>动画JS库</vt:lpstr>
      <vt:lpstr>动画JS库</vt:lpstr>
      <vt:lpstr>动画暂停——Pause http://tobia.github.io/Pause/</vt:lpstr>
      <vt:lpstr>动画效果</vt:lpstr>
      <vt:lpstr>关灯效果——Allofthelights.js http://www.megaptery.com/allofthelights/</vt:lpstr>
      <vt:lpstr>动画效果</vt:lpstr>
      <vt:lpstr>动画效果</vt:lpstr>
      <vt:lpstr>动画效果——漂浮效果</vt:lpstr>
      <vt:lpstr>动画效果——雾化效果</vt:lpstr>
      <vt:lpstr>动画效果——模糊效果</vt:lpstr>
      <vt:lpstr>动画效果——Admin系统</vt:lpstr>
      <vt:lpstr>动画效果——翻页</vt:lpstr>
      <vt:lpstr>动画效果——地球仪</vt:lpstr>
      <vt:lpstr>动画效果</vt:lpstr>
      <vt:lpstr>动画效果——列表回旋</vt:lpstr>
      <vt:lpstr>动画效果——聚光灯效果</vt:lpstr>
      <vt:lpstr>动画效果——重力感应</vt:lpstr>
      <vt:lpstr>CSS3图片重力感应特效</vt:lpstr>
      <vt:lpstr>动画效果——元素抖动</vt:lpstr>
      <vt:lpstr>翻书效果</vt:lpstr>
      <vt:lpstr>翻书效果</vt:lpstr>
      <vt:lpstr>翻书效果</vt:lpstr>
      <vt:lpstr>折叠效果</vt:lpstr>
      <vt:lpstr>折叠效果</vt:lpstr>
      <vt:lpstr>CSS3 Animated Clouds </vt:lpstr>
      <vt:lpstr>Day and Night</vt:lpstr>
      <vt:lpstr>动画缓动效果</vt:lpstr>
      <vt:lpstr>动画缓动效果</vt:lpstr>
      <vt:lpstr>动画缓动效果</vt:lpstr>
      <vt:lpstr>Effeckt.css</vt:lpstr>
      <vt:lpstr>缓动函数速查表 http://easings.net/zh-cn</vt:lpstr>
      <vt:lpstr>动态背景</vt:lpstr>
      <vt:lpstr>动态背景</vt:lpstr>
      <vt:lpstr>Page Transition</vt:lpstr>
      <vt:lpstr>A Collection of Page Transitions </vt:lpstr>
      <vt:lpstr>Page Transitions with CSS3 </vt:lpstr>
      <vt:lpstr>Fullscreen Pageflip Layout </vt:lpstr>
      <vt:lpstr>Medium-Style Page Transition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佳燕 王</dc:creator>
  <cp:lastModifiedBy>佳燕 王</cp:lastModifiedBy>
  <cp:revision>50</cp:revision>
  <dcterms:created xsi:type="dcterms:W3CDTF">2016-07-13T07:40:46Z</dcterms:created>
  <dcterms:modified xsi:type="dcterms:W3CDTF">2016-08-02T09:27:48Z</dcterms:modified>
</cp:coreProperties>
</file>